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 id="257" r:id="rId3"/>
    <p:sldId id="258" r:id="rId4"/>
    <p:sldId id="259" r:id="rId5"/>
    <p:sldId id="267" r:id="rId6"/>
    <p:sldId id="260" r:id="rId7"/>
    <p:sldId id="261" r:id="rId8"/>
    <p:sldId id="262" r:id="rId9"/>
    <p:sldId id="268" r:id="rId10"/>
    <p:sldId id="263" r:id="rId11"/>
    <p:sldId id="265" r:id="rId12"/>
    <p:sldId id="269" r:id="rId13"/>
    <p:sldId id="264" r:id="rId14"/>
    <p:sldId id="270"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41"/>
    <p:restoredTop sz="94655"/>
  </p:normalViewPr>
  <p:slideViewPr>
    <p:cSldViewPr snapToGrid="0" snapToObjects="1">
      <p:cViewPr>
        <p:scale>
          <a:sx n="71" d="100"/>
          <a:sy n="71" d="100"/>
        </p:scale>
        <p:origin x="232" y="6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AB3A824-1A51-4B26-AD58-A6D8E14F6C04}" type="datetimeFigureOut">
              <a:rPr lang="en-US" smtClean="0"/>
              <a:t>4/22/20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smtClean="0"/>
              <a:t>
              </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4/22/20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4/22/20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4/22/20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E5059C3-6A89-4494-99FF-5A4D6FFD50EB}" type="datetimeFigureOut">
              <a:rPr lang="en-US" smtClean="0"/>
              <a:t>4/22/20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smtClean="0"/>
              <a:t>
              </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4/22/20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4/22/20</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4/22/20</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4/22/20</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7D525BB-DA17-4BA0-B3C8-3AC3ABC827E6}" type="datetimeFigureOut">
              <a:rPr lang="en-US" smtClean="0"/>
              <a:t>4/22/20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smtClean="0"/>
              <a:t>
              </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16C4C9A-3960-41CF-A4E9-2A8FB932454B}" type="datetimeFigureOut">
              <a:rPr lang="en-US" smtClean="0"/>
              <a:t>4/22/20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smtClean="0"/>
              <a:t>
              </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CBC1C18-307B-4F68-A007-B5B542270E8D}" type="datetimeFigureOut">
              <a:rPr lang="en-US" smtClean="0"/>
              <a:t>4/22/20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smtClean="0"/>
              <a:t>
              </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337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7" y="2021536"/>
            <a:ext cx="8361229" cy="2098226"/>
          </a:xfrm>
        </p:spPr>
        <p:txBody>
          <a:bodyPr/>
          <a:lstStyle/>
          <a:p>
            <a:r>
              <a:rPr lang="en-US" dirty="0" smtClean="0"/>
              <a:t>Working conditions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98923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16" y="0"/>
            <a:ext cx="9601200" cy="1485900"/>
          </a:xfrm>
        </p:spPr>
        <p:txBody>
          <a:bodyPr/>
          <a:lstStyle/>
          <a:p>
            <a:r>
              <a:rPr lang="en-US" dirty="0" smtClean="0"/>
              <a:t>Factory Work</a:t>
            </a:r>
            <a:endParaRPr lang="en-US" dirty="0"/>
          </a:p>
        </p:txBody>
      </p:sp>
      <p:sp>
        <p:nvSpPr>
          <p:cNvPr id="3" name="Content Placeholder 2"/>
          <p:cNvSpPr>
            <a:spLocks noGrp="1"/>
          </p:cNvSpPr>
          <p:nvPr>
            <p:ph idx="1"/>
          </p:nvPr>
        </p:nvSpPr>
        <p:spPr>
          <a:xfrm>
            <a:off x="629816" y="742950"/>
            <a:ext cx="4315928" cy="6611906"/>
          </a:xfrm>
        </p:spPr>
        <p:txBody>
          <a:bodyPr>
            <a:normAutofit/>
          </a:bodyPr>
          <a:lstStyle/>
          <a:p>
            <a:r>
              <a:rPr lang="en-US" dirty="0" smtClean="0"/>
              <a:t>Many factory workers lived in “company towns” similar to the living situation that resource workers lived in.</a:t>
            </a:r>
          </a:p>
          <a:p>
            <a:r>
              <a:rPr lang="en-US" dirty="0" smtClean="0"/>
              <a:t>More often, they lived in the poorest parts of the city</a:t>
            </a:r>
          </a:p>
          <a:p>
            <a:r>
              <a:rPr lang="en-US" dirty="0" smtClean="0"/>
              <a:t>Sometimes, families were crowded into one or two rooms in a rooming house or in a wooden shelter.</a:t>
            </a:r>
          </a:p>
          <a:p>
            <a:r>
              <a:rPr lang="en-US" dirty="0" smtClean="0"/>
              <a:t>There was no running water or sewage.</a:t>
            </a:r>
          </a:p>
          <a:p>
            <a:r>
              <a:rPr lang="en-US" dirty="0" smtClean="0"/>
              <a:t>Wood stoves were used to keep warm and for cooking.</a:t>
            </a:r>
          </a:p>
          <a:p>
            <a:r>
              <a:rPr lang="en-US" dirty="0" smtClean="0"/>
              <a:t>The crowdedness made disease common and spread quickly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9192" y="145419"/>
            <a:ext cx="4821963" cy="37734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5744" y="3368101"/>
            <a:ext cx="4684429" cy="3489899"/>
          </a:xfrm>
          <a:prstGeom prst="rect">
            <a:avLst/>
          </a:prstGeom>
        </p:spPr>
      </p:pic>
      <p:sp>
        <p:nvSpPr>
          <p:cNvPr id="6" name="TextBox 5"/>
          <p:cNvSpPr txBox="1"/>
          <p:nvPr/>
        </p:nvSpPr>
        <p:spPr>
          <a:xfrm>
            <a:off x="5596062" y="742950"/>
            <a:ext cx="1978089" cy="923330"/>
          </a:xfrm>
          <a:prstGeom prst="rect">
            <a:avLst/>
          </a:prstGeom>
          <a:noFill/>
        </p:spPr>
        <p:txBody>
          <a:bodyPr wrap="square" rtlCol="0">
            <a:spAutoFit/>
          </a:bodyPr>
          <a:lstStyle/>
          <a:p>
            <a:r>
              <a:rPr lang="en-US" smtClean="0"/>
              <a:t>Working class housing in Montreal, 1903</a:t>
            </a:r>
            <a:endParaRPr lang="en-US"/>
          </a:p>
        </p:txBody>
      </p:sp>
      <p:sp>
        <p:nvSpPr>
          <p:cNvPr id="7" name="TextBox 6"/>
          <p:cNvSpPr txBox="1"/>
          <p:nvPr/>
        </p:nvSpPr>
        <p:spPr>
          <a:xfrm>
            <a:off x="9630173" y="4742096"/>
            <a:ext cx="1470211" cy="646331"/>
          </a:xfrm>
          <a:prstGeom prst="rect">
            <a:avLst/>
          </a:prstGeom>
          <a:noFill/>
        </p:spPr>
        <p:txBody>
          <a:bodyPr wrap="square" rtlCol="0">
            <a:spAutoFit/>
          </a:bodyPr>
          <a:lstStyle/>
          <a:p>
            <a:r>
              <a:rPr lang="en-US" dirty="0" smtClean="0"/>
              <a:t>Factory worker camp</a:t>
            </a:r>
            <a:endParaRPr lang="en-US" dirty="0"/>
          </a:p>
        </p:txBody>
      </p:sp>
    </p:spTree>
    <p:extLst>
      <p:ext uri="{BB962C8B-B14F-4D97-AF65-F5344CB8AC3E}">
        <p14:creationId xmlns:p14="http://schemas.microsoft.com/office/powerpoint/2010/main" val="1128498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305" y="0"/>
            <a:ext cx="9601200" cy="1485900"/>
          </a:xfrm>
        </p:spPr>
        <p:txBody>
          <a:bodyPr/>
          <a:lstStyle/>
          <a:p>
            <a:r>
              <a:rPr lang="en-US" dirty="0" smtClean="0"/>
              <a:t>Child </a:t>
            </a:r>
            <a:r>
              <a:rPr lang="en-US" dirty="0" err="1" smtClean="0"/>
              <a:t>Labour</a:t>
            </a:r>
            <a:endParaRPr lang="en-US" dirty="0"/>
          </a:p>
        </p:txBody>
      </p:sp>
      <p:sp>
        <p:nvSpPr>
          <p:cNvPr id="3" name="Content Placeholder 2"/>
          <p:cNvSpPr>
            <a:spLocks noGrp="1"/>
          </p:cNvSpPr>
          <p:nvPr>
            <p:ph idx="1"/>
          </p:nvPr>
        </p:nvSpPr>
        <p:spPr>
          <a:xfrm>
            <a:off x="637196" y="742950"/>
            <a:ext cx="5046428" cy="6877050"/>
          </a:xfrm>
        </p:spPr>
        <p:txBody>
          <a:bodyPr>
            <a:normAutofit/>
          </a:bodyPr>
          <a:lstStyle/>
          <a:p>
            <a:r>
              <a:rPr lang="en-US" dirty="0" smtClean="0"/>
              <a:t>Prior to the 19</a:t>
            </a:r>
            <a:r>
              <a:rPr lang="en-US" baseline="30000" dirty="0" smtClean="0"/>
              <a:t>th</a:t>
            </a:r>
            <a:r>
              <a:rPr lang="en-US" dirty="0" smtClean="0"/>
              <a:t> century, children were often helping make money for the family and seen as economic assets to the family. By 1911, 40% of children attended school.</a:t>
            </a:r>
          </a:p>
          <a:p>
            <a:r>
              <a:rPr lang="en-US" dirty="0" smtClean="0"/>
              <a:t>Industrialization and urbanization created opportunities of paid employment for children who were not in school.</a:t>
            </a:r>
          </a:p>
          <a:p>
            <a:r>
              <a:rPr lang="en-US" dirty="0" smtClean="0"/>
              <a:t>These jobs were often poorly paid jobs that </a:t>
            </a:r>
            <a:r>
              <a:rPr lang="en-US" dirty="0" err="1" smtClean="0"/>
              <a:t>didn</a:t>
            </a:r>
            <a:r>
              <a:rPr lang="mr-IN" dirty="0" smtClean="0"/>
              <a:t>’</a:t>
            </a:r>
            <a:r>
              <a:rPr lang="en-US" dirty="0" smtClean="0"/>
              <a:t>t require much skill and had no opportunity for advancement. Jobs like messenger boy and newspaper vendor did not lead to adult </a:t>
            </a:r>
            <a:r>
              <a:rPr lang="en-US" dirty="0" smtClean="0"/>
              <a:t>employment</a:t>
            </a:r>
            <a:r>
              <a:rPr lang="en-US" dirty="0"/>
              <a:t>.</a:t>
            </a:r>
            <a:r>
              <a:rPr lang="en-US" dirty="0" smtClean="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0586" y="607399"/>
            <a:ext cx="4353729" cy="5829260"/>
          </a:xfrm>
          <a:prstGeom prst="rect">
            <a:avLst/>
          </a:prstGeom>
        </p:spPr>
      </p:pic>
    </p:spTree>
    <p:extLst>
      <p:ext uri="{BB962C8B-B14F-4D97-AF65-F5344CB8AC3E}">
        <p14:creationId xmlns:p14="http://schemas.microsoft.com/office/powerpoint/2010/main" val="2001893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a:t>
            </a:r>
            <a:r>
              <a:rPr lang="en-US" dirty="0" err="1" smtClean="0"/>
              <a:t>Labour</a:t>
            </a:r>
            <a:r>
              <a:rPr lang="en-US" dirty="0" smtClean="0"/>
              <a:t> (</a:t>
            </a:r>
            <a:r>
              <a:rPr lang="en-US" dirty="0" err="1" smtClean="0"/>
              <a:t>cont</a:t>
            </a:r>
            <a:r>
              <a:rPr lang="en-US" dirty="0" smtClean="0"/>
              <a:t>)</a:t>
            </a:r>
            <a:endParaRPr lang="en-US" dirty="0"/>
          </a:p>
        </p:txBody>
      </p:sp>
      <p:sp>
        <p:nvSpPr>
          <p:cNvPr id="3" name="Content Placeholder 2"/>
          <p:cNvSpPr>
            <a:spLocks noGrp="1"/>
          </p:cNvSpPr>
          <p:nvPr>
            <p:ph idx="1"/>
          </p:nvPr>
        </p:nvSpPr>
        <p:spPr>
          <a:xfrm>
            <a:off x="690283" y="1323415"/>
            <a:ext cx="4365811" cy="4862232"/>
          </a:xfrm>
        </p:spPr>
        <p:txBody>
          <a:bodyPr/>
          <a:lstStyle/>
          <a:p>
            <a:r>
              <a:rPr lang="en-US" dirty="0"/>
              <a:t>Hours were long with no breaks and children were punished for small mistakes or if they played or rested at work</a:t>
            </a:r>
            <a:r>
              <a:rPr lang="en-US" dirty="0" smtClean="0"/>
              <a:t>.</a:t>
            </a:r>
          </a:p>
          <a:p>
            <a:pPr lvl="2">
              <a:spcBef>
                <a:spcPts val="1000"/>
              </a:spcBef>
            </a:pPr>
            <a:r>
              <a:rPr lang="en-US" dirty="0"/>
              <a:t>Factory equipment was dangerous and the hard work was damaging to the </a:t>
            </a:r>
            <a:r>
              <a:rPr lang="en-US" dirty="0" err="1"/>
              <a:t>childrens</a:t>
            </a:r>
            <a:r>
              <a:rPr lang="en-US" dirty="0"/>
              <a:t> </a:t>
            </a:r>
            <a:r>
              <a:rPr lang="en-US" dirty="0" smtClean="0"/>
              <a:t>health.</a:t>
            </a:r>
          </a:p>
          <a:p>
            <a:pPr lvl="2">
              <a:spcBef>
                <a:spcPts val="1000"/>
              </a:spcBef>
            </a:pPr>
            <a:r>
              <a:rPr lang="en-US" dirty="0" smtClean="0"/>
              <a:t>Many </a:t>
            </a:r>
            <a:r>
              <a:rPr lang="en-US" dirty="0"/>
              <a:t>child laborers were immigrant children brought from Britain </a:t>
            </a:r>
            <a:endParaRPr lang="en-US" dirty="0" smtClean="0"/>
          </a:p>
          <a:p>
            <a:pPr lvl="2">
              <a:spcBef>
                <a:spcPts val="1000"/>
              </a:spcBef>
            </a:pPr>
            <a:r>
              <a:rPr lang="en-US" dirty="0" smtClean="0"/>
              <a:t>Children </a:t>
            </a:r>
            <a:r>
              <a:rPr lang="en-US" dirty="0"/>
              <a:t>were paid less than women, and women were paid less than men.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629273"/>
            <a:ext cx="5101356" cy="3556374"/>
          </a:xfrm>
          <a:prstGeom prst="rect">
            <a:avLst/>
          </a:prstGeom>
        </p:spPr>
      </p:pic>
    </p:spTree>
    <p:extLst>
      <p:ext uri="{BB962C8B-B14F-4D97-AF65-F5344CB8AC3E}">
        <p14:creationId xmlns:p14="http://schemas.microsoft.com/office/powerpoint/2010/main" val="1253236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900" y="1882588"/>
            <a:ext cx="5206072" cy="3962399"/>
          </a:xfrm>
        </p:spPr>
      </p:pic>
      <p:sp>
        <p:nvSpPr>
          <p:cNvPr id="6" name="TextBox 5"/>
          <p:cNvSpPr txBox="1"/>
          <p:nvPr/>
        </p:nvSpPr>
        <p:spPr>
          <a:xfrm>
            <a:off x="5844989" y="367746"/>
            <a:ext cx="4984376" cy="5632311"/>
          </a:xfrm>
          <a:prstGeom prst="rect">
            <a:avLst/>
          </a:prstGeom>
          <a:noFill/>
        </p:spPr>
        <p:txBody>
          <a:bodyPr wrap="square" rtlCol="0">
            <a:spAutoFit/>
          </a:bodyPr>
          <a:lstStyle/>
          <a:p>
            <a:pPr marL="285750" indent="-285750">
              <a:buFont typeface="Arial" charset="0"/>
              <a:buChar char="•"/>
            </a:pPr>
            <a:r>
              <a:rPr lang="en-US" dirty="0" smtClean="0"/>
              <a:t> Factory work gave women a different opportunity for work. Not many women were educated and the only work they could find was domestic work as servants for the wealthy or helpers on the farm.</a:t>
            </a:r>
          </a:p>
          <a:p>
            <a:pPr marL="285750" indent="-285750">
              <a:buFont typeface="Arial" charset="0"/>
              <a:buChar char="•"/>
            </a:pPr>
            <a:endParaRPr lang="en-US" dirty="0"/>
          </a:p>
          <a:p>
            <a:pPr marL="285750" indent="-285750">
              <a:buFont typeface="Arial" charset="0"/>
              <a:buChar char="•"/>
            </a:pPr>
            <a:r>
              <a:rPr lang="en-US" dirty="0" smtClean="0"/>
              <a:t>When doing domestic work, they had little privacy and would have to move in with the family that hired them.</a:t>
            </a:r>
          </a:p>
          <a:p>
            <a:pPr marL="285750" indent="-285750">
              <a:buFont typeface="Arial" charset="0"/>
              <a:buChar char="•"/>
            </a:pPr>
            <a:endParaRPr lang="en-US" dirty="0"/>
          </a:p>
          <a:p>
            <a:pPr marL="285750" indent="-285750">
              <a:buFont typeface="Arial" charset="0"/>
              <a:buChar char="•"/>
            </a:pPr>
            <a:r>
              <a:rPr lang="en-US" dirty="0" smtClean="0"/>
              <a:t>Factory work was difficult and low-paying, but this allowed them to have a job where they can meet others and have a day off once a week.</a:t>
            </a:r>
          </a:p>
          <a:p>
            <a:pPr marL="285750" indent="-285750">
              <a:buFont typeface="Arial" charset="0"/>
              <a:buChar char="•"/>
            </a:pPr>
            <a:endParaRPr lang="en-US" dirty="0"/>
          </a:p>
          <a:p>
            <a:pPr marL="285750" indent="-285750">
              <a:buFont typeface="Arial" charset="0"/>
              <a:buChar char="•"/>
            </a:pPr>
            <a:r>
              <a:rPr lang="en-US" dirty="0" smtClean="0"/>
              <a:t>Women were the main factory workers in textile and garment (cloth and clothing) industries.</a:t>
            </a:r>
          </a:p>
          <a:p>
            <a:pPr marL="285750" indent="-285750">
              <a:buFont typeface="Arial" charset="0"/>
              <a:buChar char="•"/>
            </a:pPr>
            <a:endParaRPr lang="en-US" dirty="0" smtClean="0"/>
          </a:p>
          <a:p>
            <a:pPr marL="285750" indent="-285750">
              <a:buFont typeface="Arial" charset="0"/>
              <a:buChar char="•"/>
            </a:pPr>
            <a:endParaRPr lang="en-US" dirty="0"/>
          </a:p>
          <a:p>
            <a:pPr marL="285750" indent="-285750">
              <a:buFont typeface="Arial" charset="0"/>
              <a:buChar char="•"/>
            </a:pPr>
            <a:endParaRPr lang="en-US" dirty="0"/>
          </a:p>
        </p:txBody>
      </p:sp>
    </p:spTree>
    <p:extLst>
      <p:ext uri="{BB962C8B-B14F-4D97-AF65-F5344CB8AC3E}">
        <p14:creationId xmlns:p14="http://schemas.microsoft.com/office/powerpoint/2010/main" val="100507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a:t>
            </a:r>
            <a:r>
              <a:rPr lang="en-US" dirty="0" err="1" smtClean="0"/>
              <a:t>Cont</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1361" y="2465294"/>
            <a:ext cx="4654242" cy="3581400"/>
          </a:xfrm>
        </p:spPr>
      </p:pic>
      <p:sp>
        <p:nvSpPr>
          <p:cNvPr id="5" name="TextBox 4"/>
          <p:cNvSpPr txBox="1"/>
          <p:nvPr/>
        </p:nvSpPr>
        <p:spPr>
          <a:xfrm>
            <a:off x="1739152" y="1777253"/>
            <a:ext cx="4303059" cy="4524315"/>
          </a:xfrm>
          <a:prstGeom prst="rect">
            <a:avLst/>
          </a:prstGeom>
          <a:noFill/>
        </p:spPr>
        <p:txBody>
          <a:bodyPr wrap="square" rtlCol="0">
            <a:spAutoFit/>
          </a:bodyPr>
          <a:lstStyle/>
          <a:p>
            <a:pPr marL="285750" indent="-285750">
              <a:buFont typeface="Arial" charset="0"/>
              <a:buChar char="•"/>
            </a:pPr>
            <a:r>
              <a:rPr lang="en-US" dirty="0"/>
              <a:t>Another job now available for women was office work. They would learn typing, shorthand and other tasks in a 6 month business school. In the office they would also have to tidy up and make refreshments for their male bosses.</a:t>
            </a:r>
          </a:p>
          <a:p>
            <a:pPr marL="285750" indent="-285750">
              <a:buFont typeface="Arial" charset="0"/>
              <a:buChar char="•"/>
            </a:pPr>
            <a:endParaRPr lang="en-US" dirty="0"/>
          </a:p>
          <a:p>
            <a:pPr marL="285750" indent="-285750">
              <a:buFont typeface="Arial" charset="0"/>
              <a:buChar char="•"/>
            </a:pPr>
            <a:r>
              <a:rPr lang="en-US" dirty="0"/>
              <a:t>Women could also work at home as doing piecework. This was when they were paid a “piece” for completing something such as rolling cigars. Women did this for less pay than in factories and often worked for a male boss.</a:t>
            </a:r>
          </a:p>
          <a:p>
            <a:endParaRPr lang="en-US" dirty="0"/>
          </a:p>
        </p:txBody>
      </p:sp>
    </p:spTree>
    <p:extLst>
      <p:ext uri="{BB962C8B-B14F-4D97-AF65-F5344CB8AC3E}">
        <p14:creationId xmlns:p14="http://schemas.microsoft.com/office/powerpoint/2010/main" val="2066394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1371600" y="1428750"/>
            <a:ext cx="9601200" cy="35814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a:t>
            </a:r>
            <a:r>
              <a:rPr lang="en-US" sz="2400" dirty="0" smtClean="0"/>
              <a:t>Working conditions for Industry resource workers and Factory workers were not the greatest. People got paid very little for the dangerous and/or difficult work they had to do. These workers were called the ”working class” and most of them lived in poverty.</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a:t>	</a:t>
            </a:r>
            <a:r>
              <a:rPr lang="en-US" sz="2400" dirty="0" smtClean="0"/>
              <a:t>Women were paid less than men despite the fact that they worked as hard. Children were paid less than women, even if they did the same work as well.</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079424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Conditions in Resource Industries and Factory Work</a:t>
            </a:r>
            <a:endParaRPr lang="en-US" dirty="0"/>
          </a:p>
        </p:txBody>
      </p:sp>
      <p:sp>
        <p:nvSpPr>
          <p:cNvPr id="3" name="Content Placeholder 2"/>
          <p:cNvSpPr>
            <a:spLocks noGrp="1"/>
          </p:cNvSpPr>
          <p:nvPr>
            <p:ph idx="1"/>
          </p:nvPr>
        </p:nvSpPr>
        <p:spPr/>
        <p:txBody>
          <a:bodyPr>
            <a:normAutofit fontScale="92500"/>
          </a:bodyPr>
          <a:lstStyle/>
          <a:p>
            <a:r>
              <a:rPr lang="en-US" dirty="0" smtClean="0"/>
              <a:t>The Industrial revolution was a time of big change in the way products were made and distributed.</a:t>
            </a:r>
          </a:p>
          <a:p>
            <a:r>
              <a:rPr lang="en-US" dirty="0" smtClean="0"/>
              <a:t>In earlier days, people made product by hand.</a:t>
            </a:r>
          </a:p>
          <a:p>
            <a:r>
              <a:rPr lang="en-US" dirty="0" smtClean="0"/>
              <a:t>During the Industrial Revolution, many factories were built.</a:t>
            </a:r>
          </a:p>
          <a:p>
            <a:r>
              <a:rPr lang="en-US" dirty="0" smtClean="0"/>
              <a:t>There were now many people working in factories and making large amounts of products.</a:t>
            </a:r>
          </a:p>
          <a:p>
            <a:r>
              <a:rPr lang="en-US" dirty="0" smtClean="0"/>
              <a:t>Many immigrants came to work in both factories and resource industries and came from Central, Eastern and Southern Europe, Ukraine, Poland, Italy, and Asia, especially China.</a:t>
            </a:r>
          </a:p>
          <a:p>
            <a:r>
              <a:rPr lang="en-US" dirty="0" smtClean="0"/>
              <a:t>Many people also worked for resource industries including mining, fishing and logging and farming.</a:t>
            </a:r>
          </a:p>
        </p:txBody>
      </p:sp>
    </p:spTree>
    <p:extLst>
      <p:ext uri="{BB962C8B-B14F-4D97-AF65-F5344CB8AC3E}">
        <p14:creationId xmlns:p14="http://schemas.microsoft.com/office/powerpoint/2010/main" val="54243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050" y="0"/>
            <a:ext cx="9601200" cy="1485900"/>
          </a:xfrm>
        </p:spPr>
        <p:txBody>
          <a:bodyPr/>
          <a:lstStyle/>
          <a:p>
            <a:r>
              <a:rPr lang="en-US" dirty="0" smtClean="0"/>
              <a:t>Resource Industry: Logging</a:t>
            </a:r>
            <a:endParaRPr lang="en-US" dirty="0"/>
          </a:p>
        </p:txBody>
      </p:sp>
      <p:sp>
        <p:nvSpPr>
          <p:cNvPr id="3" name="Content Placeholder 2"/>
          <p:cNvSpPr>
            <a:spLocks noGrp="1"/>
          </p:cNvSpPr>
          <p:nvPr>
            <p:ph idx="1"/>
          </p:nvPr>
        </p:nvSpPr>
        <p:spPr>
          <a:xfrm>
            <a:off x="4833809" y="742950"/>
            <a:ext cx="6153457" cy="5747497"/>
          </a:xfrm>
        </p:spPr>
        <p:txBody>
          <a:bodyPr>
            <a:normAutofit lnSpcReduction="10000"/>
          </a:bodyPr>
          <a:lstStyle/>
          <a:p>
            <a:r>
              <a:rPr lang="en-US" dirty="0" smtClean="0"/>
              <a:t>Wood was a very important trade resource for much of the 19</a:t>
            </a:r>
            <a:r>
              <a:rPr lang="en-US" baseline="30000" dirty="0" smtClean="0"/>
              <a:t>th</a:t>
            </a:r>
            <a:r>
              <a:rPr lang="en-US" dirty="0" smtClean="0"/>
              <a:t> Century in Canada. The wood was in high demand in Europe. The timber trade brought investment and immigration to eastern Canada.</a:t>
            </a:r>
          </a:p>
          <a:p>
            <a:r>
              <a:rPr lang="en-US" dirty="0" smtClean="0"/>
              <a:t>In the fall, camps were built and roads were cleared for moving logs. They stayed in shanty houses that were often crowded. The center of the shanty house had a fire or wood stove in the middle with a opening in the roof to let the smoke out. The loggers slept in bunkbeds, often doubled up in each bed to keep warm. Their diet consisted of pork, beans, soup and bread and sometimes fish partridge or other wild meat.</a:t>
            </a:r>
          </a:p>
          <a:p>
            <a:r>
              <a:rPr lang="en-US" dirty="0" smtClean="0"/>
              <a:t>Logging was a difficult and dangerous work with a small pay.</a:t>
            </a:r>
          </a:p>
          <a:p>
            <a:r>
              <a:rPr lang="en-US" dirty="0" smtClean="0"/>
              <a:t>At work, trees were felled with a saw or an axe. Timber was </a:t>
            </a:r>
            <a:r>
              <a:rPr lang="en-US" dirty="0"/>
              <a:t>s</a:t>
            </a:r>
            <a:r>
              <a:rPr lang="en-US" dirty="0" smtClean="0"/>
              <a:t>quared by </a:t>
            </a:r>
            <a:r>
              <a:rPr lang="en-US" dirty="0" err="1" smtClean="0"/>
              <a:t>axemen</a:t>
            </a:r>
            <a:r>
              <a:rPr lang="en-US" dirty="0" smtClean="0"/>
              <a:t>. Logs were hauled by oxen and horses to rivers. The lumber was floated down the river to mills or to river-mouth booms.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82" y="0"/>
            <a:ext cx="5382491" cy="345031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972" y="3314700"/>
            <a:ext cx="5593781" cy="3543300"/>
          </a:xfrm>
          <a:prstGeom prst="rect">
            <a:avLst/>
          </a:prstGeom>
        </p:spPr>
      </p:pic>
    </p:spTree>
    <p:extLst>
      <p:ext uri="{BB962C8B-B14F-4D97-AF65-F5344CB8AC3E}">
        <p14:creationId xmlns:p14="http://schemas.microsoft.com/office/powerpoint/2010/main" val="1816957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297238"/>
            <a:ext cx="9601200" cy="1485900"/>
          </a:xfrm>
        </p:spPr>
        <p:txBody>
          <a:bodyPr/>
          <a:lstStyle/>
          <a:p>
            <a:r>
              <a:rPr lang="en-US" dirty="0" smtClean="0"/>
              <a:t>Resource Industry: Mining</a:t>
            </a:r>
            <a:endParaRPr lang="en-US" dirty="0"/>
          </a:p>
        </p:txBody>
      </p:sp>
      <p:sp>
        <p:nvSpPr>
          <p:cNvPr id="3" name="Content Placeholder 2"/>
          <p:cNvSpPr>
            <a:spLocks noGrp="1"/>
          </p:cNvSpPr>
          <p:nvPr>
            <p:ph idx="1"/>
          </p:nvPr>
        </p:nvSpPr>
        <p:spPr>
          <a:xfrm>
            <a:off x="746760" y="1040188"/>
            <a:ext cx="9385436" cy="2833379"/>
          </a:xfrm>
        </p:spPr>
        <p:txBody>
          <a:bodyPr>
            <a:normAutofit lnSpcReduction="10000"/>
          </a:bodyPr>
          <a:lstStyle/>
          <a:p>
            <a:pPr marL="0" lvl="0" indent="0">
              <a:lnSpc>
                <a:spcPct val="100000"/>
              </a:lnSpc>
              <a:spcBef>
                <a:spcPts val="0"/>
              </a:spcBef>
              <a:spcAft>
                <a:spcPts val="0"/>
              </a:spcAft>
              <a:buNone/>
            </a:pPr>
            <a:r>
              <a:rPr lang="en-US" dirty="0" smtClean="0"/>
              <a:t>	In </a:t>
            </a:r>
            <a:r>
              <a:rPr lang="en-US" dirty="0"/>
              <a:t>the early 1900s, coal was king. The industrial revolution was underway and it depended on coal to keep its engines </a:t>
            </a:r>
            <a:r>
              <a:rPr lang="en-US" dirty="0" smtClean="0"/>
              <a:t>humming.</a:t>
            </a:r>
          </a:p>
          <a:p>
            <a:pPr marL="0" lvl="0" indent="0">
              <a:lnSpc>
                <a:spcPct val="100000"/>
              </a:lnSpc>
              <a:spcBef>
                <a:spcPts val="0"/>
              </a:spcBef>
              <a:spcAft>
                <a:spcPts val="0"/>
              </a:spcAft>
              <a:buNone/>
            </a:pPr>
            <a:r>
              <a:rPr lang="en-US" dirty="0"/>
              <a:t>	</a:t>
            </a:r>
            <a:r>
              <a:rPr lang="en-US" dirty="0" smtClean="0"/>
              <a:t>Underground</a:t>
            </a:r>
            <a:r>
              <a:rPr lang="en-US" dirty="0"/>
              <a:t>, Cape Breton coal miners like </a:t>
            </a:r>
            <a:r>
              <a:rPr lang="en-US" dirty="0" err="1"/>
              <a:t>Matthius</a:t>
            </a:r>
            <a:r>
              <a:rPr lang="en-US" dirty="0"/>
              <a:t> "</a:t>
            </a:r>
            <a:r>
              <a:rPr lang="en-US" dirty="0" err="1"/>
              <a:t>Tius</a:t>
            </a:r>
            <a:r>
              <a:rPr lang="en-US" dirty="0"/>
              <a:t>" </a:t>
            </a:r>
            <a:r>
              <a:rPr lang="en-US" dirty="0" err="1"/>
              <a:t>Tutty</a:t>
            </a:r>
            <a:r>
              <a:rPr lang="en-US" dirty="0"/>
              <a:t> worked in dangerous, primitive conditions</a:t>
            </a:r>
            <a:r>
              <a:rPr lang="en-US" dirty="0" smtClean="0"/>
              <a:t>.</a:t>
            </a:r>
          </a:p>
          <a:p>
            <a:pPr marL="0" lvl="0" indent="0">
              <a:lnSpc>
                <a:spcPct val="100000"/>
              </a:lnSpc>
              <a:spcBef>
                <a:spcPts val="0"/>
              </a:spcBef>
              <a:spcAft>
                <a:spcPts val="0"/>
              </a:spcAft>
              <a:buNone/>
            </a:pPr>
            <a:r>
              <a:rPr lang="en-US" dirty="0"/>
              <a:t>	</a:t>
            </a:r>
            <a:r>
              <a:rPr lang="en-US" dirty="0" smtClean="0"/>
              <a:t>"</a:t>
            </a:r>
            <a:r>
              <a:rPr lang="en-US" dirty="0"/>
              <a:t>I had a lot of accidents. </a:t>
            </a:r>
            <a:r>
              <a:rPr lang="en-US" dirty="0" err="1"/>
              <a:t>Theres</a:t>
            </a:r>
            <a:r>
              <a:rPr lang="en-US" dirty="0"/>
              <a:t> no question about it ... I had this hand smashed ... I had that skull fracture(d)" remembered </a:t>
            </a:r>
            <a:r>
              <a:rPr lang="en-US" dirty="0" err="1"/>
              <a:t>Tutty</a:t>
            </a:r>
            <a:r>
              <a:rPr lang="en-US" dirty="0"/>
              <a:t>. "I got to make a living and there's no other place to go. I said, I'm not </a:t>
            </a:r>
            <a:r>
              <a:rPr lang="en-US" dirty="0" smtClean="0"/>
              <a:t>a </a:t>
            </a:r>
            <a:r>
              <a:rPr lang="en-US" dirty="0"/>
              <a:t>coward. If I die down there well I'll die down there</a:t>
            </a:r>
            <a:r>
              <a:rPr lang="en-US" dirty="0" smtClean="0"/>
              <a:t>.</a:t>
            </a:r>
          </a:p>
          <a:p>
            <a:pPr marL="0" lvl="0" indent="0">
              <a:lnSpc>
                <a:spcPct val="100000"/>
              </a:lnSpc>
              <a:spcBef>
                <a:spcPts val="0"/>
              </a:spcBef>
              <a:spcAft>
                <a:spcPts val="0"/>
              </a:spcAft>
              <a:buNone/>
            </a:pPr>
            <a:r>
              <a:rPr lang="en-US" dirty="0"/>
              <a:t>		</a:t>
            </a:r>
          </a:p>
          <a:p>
            <a:pPr marL="0" lvl="0" indent="0">
              <a:lnSpc>
                <a:spcPct val="100000"/>
              </a:lnSpc>
              <a:spcBef>
                <a:spcPts val="0"/>
              </a:spcBef>
              <a:spcAft>
                <a:spcPts val="0"/>
              </a:spcAft>
              <a:buNone/>
            </a:pPr>
            <a:endParaRPr lang="en-US" dirty="0"/>
          </a:p>
          <a:p>
            <a:pPr marL="0" lvl="0" indent="0">
              <a:lnSpc>
                <a:spcPct val="100000"/>
              </a:lnSpc>
              <a:spcBef>
                <a:spcPts val="0"/>
              </a:spcBef>
              <a:spcAft>
                <a:spcPts val="0"/>
              </a:spcAft>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3427854"/>
            <a:ext cx="4754880" cy="3163729"/>
          </a:xfrm>
          <a:prstGeom prst="rect">
            <a:avLst/>
          </a:prstGeom>
        </p:spPr>
      </p:pic>
      <p:sp>
        <p:nvSpPr>
          <p:cNvPr id="6" name="TextBox 5"/>
          <p:cNvSpPr txBox="1"/>
          <p:nvPr/>
        </p:nvSpPr>
        <p:spPr>
          <a:xfrm>
            <a:off x="5515087" y="3479683"/>
            <a:ext cx="4787153" cy="2862322"/>
          </a:xfrm>
          <a:prstGeom prst="rect">
            <a:avLst/>
          </a:prstGeom>
          <a:noFill/>
        </p:spPr>
        <p:txBody>
          <a:bodyPr wrap="square" rtlCol="0">
            <a:spAutoFit/>
          </a:bodyPr>
          <a:lstStyle/>
          <a:p>
            <a:pPr lvl="0"/>
            <a:r>
              <a:rPr lang="en-US" dirty="0"/>
              <a:t>"</a:t>
            </a:r>
            <a:r>
              <a:rPr lang="en-US" dirty="0" err="1"/>
              <a:t>Tutty</a:t>
            </a:r>
            <a:r>
              <a:rPr lang="en-US" dirty="0"/>
              <a:t> starting working in the Glace Bay coal mines when he was 14 years old. His father had drowned and </a:t>
            </a:r>
            <a:r>
              <a:rPr lang="en-US" dirty="0" err="1"/>
              <a:t>Tutty</a:t>
            </a:r>
            <a:r>
              <a:rPr lang="en-US" dirty="0"/>
              <a:t> became the first in five generations to leave the sea.</a:t>
            </a:r>
          </a:p>
          <a:p>
            <a:r>
              <a:rPr lang="en-US" dirty="0" err="1"/>
              <a:t>Tutty</a:t>
            </a:r>
            <a:r>
              <a:rPr lang="en-US" dirty="0"/>
              <a:t> drove horses that hauled boxes of coal along the underground tracks. He worked six days a week, surrounded by other child miners, some as young as nine.</a:t>
            </a:r>
          </a:p>
          <a:p>
            <a:pPr lvl="0"/>
            <a:r>
              <a:rPr lang="en-US" dirty="0"/>
              <a:t> 	</a:t>
            </a:r>
          </a:p>
          <a:p>
            <a:endParaRPr lang="en-US" dirty="0"/>
          </a:p>
        </p:txBody>
      </p:sp>
    </p:spTree>
    <p:extLst>
      <p:ext uri="{BB962C8B-B14F-4D97-AF65-F5344CB8AC3E}">
        <p14:creationId xmlns:p14="http://schemas.microsoft.com/office/powerpoint/2010/main" val="42586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(cont.)</a:t>
            </a:r>
            <a:endParaRPr lang="en-US" dirty="0"/>
          </a:p>
        </p:txBody>
      </p:sp>
      <p:sp>
        <p:nvSpPr>
          <p:cNvPr id="3" name="Content Placeholder 2"/>
          <p:cNvSpPr>
            <a:spLocks noGrp="1"/>
          </p:cNvSpPr>
          <p:nvPr>
            <p:ph idx="1"/>
          </p:nvPr>
        </p:nvSpPr>
        <p:spPr>
          <a:xfrm>
            <a:off x="1228165" y="1428750"/>
            <a:ext cx="8525436" cy="4685180"/>
          </a:xfrm>
        </p:spPr>
        <p:txBody>
          <a:bodyPr>
            <a:normAutofit lnSpcReduction="10000"/>
          </a:bodyPr>
          <a:lstStyle/>
          <a:p>
            <a:pPr marL="0" lvl="0" indent="0">
              <a:buNone/>
            </a:pPr>
            <a:r>
              <a:rPr lang="en-US" dirty="0"/>
              <a:t>Here's how one of them remembers life in the mine</a:t>
            </a:r>
            <a:r>
              <a:rPr lang="en-US" dirty="0" smtClean="0"/>
              <a:t>:</a:t>
            </a:r>
          </a:p>
          <a:p>
            <a:pPr marL="0" lvl="0" indent="0">
              <a:buNone/>
            </a:pPr>
            <a:r>
              <a:rPr lang="en-US" dirty="0" smtClean="0"/>
              <a:t>"We had been ... working 12 hours a day loading in a low seam on our hands, being cursed at from morning to night by a greedy boss and seeing daylight only on Sundays ... We faced the prospects of a dismal and unhappy existence.”</a:t>
            </a:r>
          </a:p>
          <a:p>
            <a:pPr marL="0" lvl="0" indent="0">
              <a:buNone/>
            </a:pPr>
            <a:r>
              <a:rPr lang="en-US" dirty="0" smtClean="0"/>
              <a:t>	The children ran the horses until they were old enough to swing a pick axe and handle blasting powder. After a few years, </a:t>
            </a:r>
            <a:r>
              <a:rPr lang="en-US" dirty="0" err="1" smtClean="0"/>
              <a:t>Tutty</a:t>
            </a:r>
            <a:r>
              <a:rPr lang="en-US" dirty="0" smtClean="0"/>
              <a:t> got a pickaxe and a job mining coals for the seams of mine. He was paid for each box of coal he delivered to the surface. But he had to pay for his own equipment, explosives and clothes.</a:t>
            </a:r>
          </a:p>
          <a:p>
            <a:pPr marL="0" indent="0">
              <a:buNone/>
            </a:pPr>
            <a:r>
              <a:rPr lang="en-US" dirty="0"/>
              <a:t>Dominion Coal controlled almost every aspect of a miners life in Glace Bay. The company owned the stores and houses and determined the wages and working conditions. At the end of a month </a:t>
            </a:r>
            <a:r>
              <a:rPr lang="en-US" dirty="0" err="1"/>
              <a:t>Tutty</a:t>
            </a:r>
            <a:r>
              <a:rPr lang="en-US" dirty="0"/>
              <a:t> could take home as little as 70 cents.</a:t>
            </a:r>
          </a:p>
          <a:p>
            <a:pPr marL="0" indent="0">
              <a:buNone/>
            </a:pPr>
            <a:r>
              <a:rPr lang="en-US" dirty="0"/>
              <a:t>But </a:t>
            </a:r>
            <a:r>
              <a:rPr lang="en-US" dirty="0" err="1"/>
              <a:t>Tutty</a:t>
            </a:r>
            <a:r>
              <a:rPr lang="en-US" dirty="0"/>
              <a:t> remained a miner. He had little education and no choice.</a:t>
            </a:r>
          </a:p>
          <a:p>
            <a:pPr marL="0" lvl="0" indent="0">
              <a:buNone/>
            </a:pPr>
            <a:endParaRPr lang="en-US" dirty="0" smtClean="0"/>
          </a:p>
        </p:txBody>
      </p:sp>
    </p:spTree>
    <p:extLst>
      <p:ext uri="{BB962C8B-B14F-4D97-AF65-F5344CB8AC3E}">
        <p14:creationId xmlns:p14="http://schemas.microsoft.com/office/powerpoint/2010/main" val="1639828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560" y="1478056"/>
            <a:ext cx="7076440" cy="5975350"/>
          </a:xfrm>
        </p:spPr>
        <p:txBody>
          <a:bodyPr>
            <a:normAutofit/>
          </a:bodyPr>
          <a:lstStyle/>
          <a:p>
            <a:pPr marL="0" indent="0">
              <a:buNone/>
            </a:pPr>
            <a:r>
              <a:rPr lang="en-US" dirty="0" smtClean="0"/>
              <a:t>In </a:t>
            </a:r>
            <a:r>
              <a:rPr lang="en-US" dirty="0"/>
              <a:t>1909, many Cape Breton miners including </a:t>
            </a:r>
            <a:r>
              <a:rPr lang="en-US" dirty="0" err="1"/>
              <a:t>Tutty</a:t>
            </a:r>
            <a:r>
              <a:rPr lang="en-US" dirty="0"/>
              <a:t> joined a strike organized by the newly formed United Mineworkers of America. The union wanted to challenge the dominance of the mine owners over the workers. It was a long and violent strike and 500 armed Canadian soldiers were sent to Cape Breton to deal with the potential unrest.</a:t>
            </a:r>
          </a:p>
          <a:p>
            <a:pPr marL="0" indent="0">
              <a:buNone/>
            </a:pPr>
            <a:r>
              <a:rPr lang="en-US" dirty="0"/>
              <a:t>For ten months, </a:t>
            </a:r>
            <a:r>
              <a:rPr lang="en-US" dirty="0" err="1"/>
              <a:t>Tutty</a:t>
            </a:r>
            <a:r>
              <a:rPr lang="en-US" dirty="0"/>
              <a:t> lived nervously under the sights of the machine guns, with no pay or relief. Children died of cholera and starvation. Finally the miners went back to work.</a:t>
            </a:r>
            <a:r>
              <a:rPr lang="en-US" i="1" dirty="0"/>
              <a:t> </a:t>
            </a:r>
            <a:r>
              <a:rPr lang="en-US" dirty="0"/>
              <a:t>The strike had failed</a:t>
            </a:r>
            <a:r>
              <a:rPr lang="en-US" dirty="0" smtClean="0"/>
              <a:t>.</a:t>
            </a:r>
          </a:p>
          <a:p>
            <a:pPr marL="0" indent="0">
              <a:buNone/>
            </a:pPr>
            <a:r>
              <a:rPr lang="en-US" dirty="0" smtClean="0"/>
              <a:t>"</a:t>
            </a:r>
            <a:r>
              <a:rPr lang="en-US" dirty="0"/>
              <a:t>Maybe I should have kept fishing," </a:t>
            </a:r>
            <a:r>
              <a:rPr lang="en-US" dirty="0" err="1"/>
              <a:t>Tutty</a:t>
            </a:r>
            <a:r>
              <a:rPr lang="en-US" dirty="0"/>
              <a:t> said. "I don't know how I'm living. I really don't</a:t>
            </a:r>
            <a:r>
              <a:rPr lang="en-US" dirty="0" smtClean="0"/>
              <a:t>.”	</a:t>
            </a:r>
          </a:p>
          <a:p>
            <a:pPr marL="0" indent="0">
              <a:buNone/>
            </a:pPr>
            <a:r>
              <a:rPr lang="en-US" dirty="0" err="1" smtClean="0"/>
              <a:t>Tutty</a:t>
            </a:r>
            <a:r>
              <a:rPr lang="en-US" dirty="0" smtClean="0"/>
              <a:t> </a:t>
            </a:r>
            <a:r>
              <a:rPr lang="en-US" dirty="0"/>
              <a:t>lived his entire life in Glace Bay and died there at the age of 95.</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0" y="0"/>
            <a:ext cx="4445000" cy="6718300"/>
          </a:xfrm>
          <a:prstGeom prst="rect">
            <a:avLst/>
          </a:prstGeom>
        </p:spPr>
      </p:pic>
      <p:sp>
        <p:nvSpPr>
          <p:cNvPr id="5" name="TextBox 4"/>
          <p:cNvSpPr txBox="1"/>
          <p:nvPr/>
        </p:nvSpPr>
        <p:spPr>
          <a:xfrm>
            <a:off x="581660" y="544855"/>
            <a:ext cx="9387840" cy="738664"/>
          </a:xfrm>
          <a:prstGeom prst="rect">
            <a:avLst/>
          </a:prstGeom>
          <a:noFill/>
        </p:spPr>
        <p:txBody>
          <a:bodyPr wrap="square" rtlCol="0">
            <a:spAutoFit/>
          </a:bodyPr>
          <a:lstStyle/>
          <a:p>
            <a:r>
              <a:rPr lang="en-US" sz="4200" dirty="0" smtClean="0"/>
              <a:t>Resource Industry: </a:t>
            </a:r>
            <a:r>
              <a:rPr lang="en-US" sz="4200" dirty="0" smtClean="0"/>
              <a:t>Mining</a:t>
            </a:r>
            <a:endParaRPr lang="en-US" sz="4200" dirty="0"/>
          </a:p>
        </p:txBody>
      </p:sp>
    </p:spTree>
    <p:extLst>
      <p:ext uri="{BB962C8B-B14F-4D97-AF65-F5344CB8AC3E}">
        <p14:creationId xmlns:p14="http://schemas.microsoft.com/office/powerpoint/2010/main" val="12208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446" y="228105"/>
            <a:ext cx="9601200" cy="1485900"/>
          </a:xfrm>
        </p:spPr>
        <p:txBody>
          <a:bodyPr/>
          <a:lstStyle/>
          <a:p>
            <a:r>
              <a:rPr lang="en-US" dirty="0" smtClean="0"/>
              <a:t>Resource Industry: Fishing</a:t>
            </a:r>
            <a:endParaRPr lang="en-US" dirty="0"/>
          </a:p>
        </p:txBody>
      </p:sp>
      <p:sp>
        <p:nvSpPr>
          <p:cNvPr id="3" name="Content Placeholder 2"/>
          <p:cNvSpPr>
            <a:spLocks noGrp="1"/>
          </p:cNvSpPr>
          <p:nvPr>
            <p:ph idx="1"/>
          </p:nvPr>
        </p:nvSpPr>
        <p:spPr>
          <a:xfrm>
            <a:off x="788132" y="875323"/>
            <a:ext cx="9601200" cy="742950"/>
          </a:xfrm>
        </p:spPr>
        <p:txBody>
          <a:bodyPr/>
          <a:lstStyle/>
          <a:p>
            <a:r>
              <a:rPr lang="en-US" dirty="0" smtClean="0"/>
              <a:t>Marine creatures had sustained Aboriginal peoples in the Atlantic and Pacific coast for thousands of years. These resources later attracted European settlers.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8446" y="1479666"/>
            <a:ext cx="5693556" cy="5057775"/>
          </a:xfrm>
          <a:prstGeom prst="rect">
            <a:avLst/>
          </a:prstGeom>
        </p:spPr>
      </p:pic>
      <p:sp>
        <p:nvSpPr>
          <p:cNvPr id="7" name="TextBox 6"/>
          <p:cNvSpPr txBox="1"/>
          <p:nvPr/>
        </p:nvSpPr>
        <p:spPr>
          <a:xfrm>
            <a:off x="730272" y="1530953"/>
            <a:ext cx="5480860" cy="5262979"/>
          </a:xfrm>
          <a:prstGeom prst="rect">
            <a:avLst/>
          </a:prstGeom>
          <a:noFill/>
        </p:spPr>
        <p:txBody>
          <a:bodyPr wrap="square" rtlCol="0">
            <a:spAutoFit/>
          </a:bodyPr>
          <a:lstStyle/>
          <a:p>
            <a:pPr marL="342900" indent="-342900">
              <a:buFont typeface="Wingdings" charset="2"/>
              <a:buChar char="§"/>
            </a:pPr>
            <a:r>
              <a:rPr lang="en-US" sz="2000" dirty="0"/>
              <a:t>Merchants sent out ships and and hired crews to fish for cod on the coasts of Newfoundland and Nova Scotia. Merchants also hired families to fish inshore with small boats. Men and boys caught fish as women and girls cured the fish on shore</a:t>
            </a:r>
            <a:r>
              <a:rPr lang="en-US" sz="2000" dirty="0" smtClean="0"/>
              <a:t>.</a:t>
            </a:r>
          </a:p>
          <a:p>
            <a:pPr marL="342900" indent="-342900">
              <a:buFont typeface="Wingdings" charset="2"/>
              <a:buChar char="§"/>
            </a:pPr>
            <a:endParaRPr lang="en-US" sz="2000" dirty="0"/>
          </a:p>
          <a:p>
            <a:pPr marL="342900" indent="-342900">
              <a:buFont typeface="Wingdings" charset="2"/>
              <a:buChar char="§"/>
            </a:pPr>
            <a:r>
              <a:rPr lang="en-US" sz="2000" dirty="0"/>
              <a:t>The fishermen and their families were supplied with fishing gear through credit from the merchants that they would have to pay back</a:t>
            </a:r>
            <a:r>
              <a:rPr lang="en-US" sz="2000" dirty="0" smtClean="0"/>
              <a:t>.</a:t>
            </a:r>
          </a:p>
          <a:p>
            <a:pPr marL="342900" indent="-342900">
              <a:buFont typeface="Wingdings" charset="2"/>
              <a:buChar char="§"/>
            </a:pPr>
            <a:endParaRPr lang="en-US" sz="2000" dirty="0"/>
          </a:p>
          <a:p>
            <a:pPr marL="342900" indent="-342900">
              <a:buFont typeface="Wingdings" charset="2"/>
              <a:buChar char="§"/>
            </a:pPr>
            <a:r>
              <a:rPr lang="en-US" sz="2000" dirty="0"/>
              <a:t>In the days before refrigeration, people salted the cod that went to markets in Europe, the Caribbean, and South America.</a:t>
            </a:r>
          </a:p>
          <a:p>
            <a:endParaRPr lang="en-US" dirty="0"/>
          </a:p>
          <a:p>
            <a:endParaRPr lang="en-US" dirty="0"/>
          </a:p>
        </p:txBody>
      </p:sp>
    </p:spTree>
    <p:extLst>
      <p:ext uri="{BB962C8B-B14F-4D97-AF65-F5344CB8AC3E}">
        <p14:creationId xmlns:p14="http://schemas.microsoft.com/office/powerpoint/2010/main" val="1116333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392" y="291321"/>
            <a:ext cx="9601200" cy="1485900"/>
          </a:xfrm>
        </p:spPr>
        <p:txBody>
          <a:bodyPr/>
          <a:lstStyle/>
          <a:p>
            <a:r>
              <a:rPr lang="en-US" dirty="0" smtClean="0"/>
              <a:t>Factory Work</a:t>
            </a:r>
            <a:endParaRPr lang="en-US" dirty="0"/>
          </a:p>
        </p:txBody>
      </p:sp>
      <p:sp>
        <p:nvSpPr>
          <p:cNvPr id="3" name="Content Placeholder 2"/>
          <p:cNvSpPr>
            <a:spLocks noGrp="1"/>
          </p:cNvSpPr>
          <p:nvPr>
            <p:ph idx="1"/>
          </p:nvPr>
        </p:nvSpPr>
        <p:spPr>
          <a:xfrm>
            <a:off x="802856" y="1034271"/>
            <a:ext cx="4809050" cy="4470058"/>
          </a:xfrm>
        </p:spPr>
        <p:txBody>
          <a:bodyPr>
            <a:normAutofit/>
          </a:bodyPr>
          <a:lstStyle/>
          <a:p>
            <a:r>
              <a:rPr lang="en-US" sz="1900" dirty="0" smtClean="0"/>
              <a:t>Men, women and children were found working in factories across Canada at the turn of the century.</a:t>
            </a:r>
          </a:p>
          <a:p>
            <a:r>
              <a:rPr lang="en-US" sz="1900" dirty="0" smtClean="0"/>
              <a:t>Machines did most of the work in the factories, so people could work without training. Because of this, women and children were able to work more.</a:t>
            </a:r>
          </a:p>
          <a:p>
            <a:r>
              <a:rPr lang="en-US" sz="1900" dirty="0" smtClean="0"/>
              <a:t>Factories used </a:t>
            </a:r>
            <a:r>
              <a:rPr lang="en-US" sz="1900" u="sng" dirty="0" smtClean="0"/>
              <a:t>assembly lines </a:t>
            </a:r>
            <a:r>
              <a:rPr lang="en-US" sz="1900" dirty="0" smtClean="0"/>
              <a:t>to produce goods. A product was made by many workers who each did a small job. The worker would spend the entire day doing the same task.</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1846" y="1589878"/>
            <a:ext cx="5327472" cy="3914451"/>
          </a:xfrm>
          <a:prstGeom prst="rect">
            <a:avLst/>
          </a:prstGeom>
        </p:spPr>
      </p:pic>
      <p:sp>
        <p:nvSpPr>
          <p:cNvPr id="5" name="TextBox 4"/>
          <p:cNvSpPr txBox="1"/>
          <p:nvPr/>
        </p:nvSpPr>
        <p:spPr>
          <a:xfrm>
            <a:off x="802856" y="4898284"/>
            <a:ext cx="4432532" cy="1754326"/>
          </a:xfrm>
          <a:prstGeom prst="rect">
            <a:avLst/>
          </a:prstGeom>
          <a:noFill/>
        </p:spPr>
        <p:txBody>
          <a:bodyPr wrap="square" rtlCol="0">
            <a:spAutoFit/>
          </a:bodyPr>
          <a:lstStyle/>
          <a:p>
            <a:pPr marL="285750" indent="-285750">
              <a:buFont typeface="Wingdings" charset="2"/>
              <a:buChar char="§"/>
            </a:pPr>
            <a:r>
              <a:rPr lang="en-US" dirty="0"/>
              <a:t>Health problems sometimes occurred from doing the repeated task and the workers usually had no breaks and little time to eat</a:t>
            </a:r>
            <a:r>
              <a:rPr lang="en-US" dirty="0" smtClean="0"/>
              <a:t>.</a:t>
            </a:r>
          </a:p>
          <a:p>
            <a:pPr marL="285750" indent="-285750">
              <a:buFont typeface="Wingdings" charset="2"/>
              <a:buChar char="§"/>
            </a:pPr>
            <a:endParaRPr lang="en-US" dirty="0"/>
          </a:p>
          <a:p>
            <a:endParaRPr lang="en-US" dirty="0"/>
          </a:p>
        </p:txBody>
      </p:sp>
    </p:spTree>
    <p:extLst>
      <p:ext uri="{BB962C8B-B14F-4D97-AF65-F5344CB8AC3E}">
        <p14:creationId xmlns:p14="http://schemas.microsoft.com/office/powerpoint/2010/main" val="32202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Factory Work (cont.)</a:t>
            </a:r>
            <a:endParaRPr lang="en-US" dirty="0"/>
          </a:p>
        </p:txBody>
      </p:sp>
      <p:sp>
        <p:nvSpPr>
          <p:cNvPr id="3" name="Content Placeholder 2"/>
          <p:cNvSpPr>
            <a:spLocks noGrp="1"/>
          </p:cNvSpPr>
          <p:nvPr>
            <p:ph idx="1"/>
          </p:nvPr>
        </p:nvSpPr>
        <p:spPr>
          <a:xfrm>
            <a:off x="891987" y="1428749"/>
            <a:ext cx="5544671" cy="4989979"/>
          </a:xfrm>
        </p:spPr>
        <p:txBody>
          <a:bodyPr>
            <a:normAutofit/>
          </a:bodyPr>
          <a:lstStyle/>
          <a:p>
            <a:pPr marL="285750" indent="-285750">
              <a:buFont typeface="Wingdings" charset="2"/>
              <a:buChar char="§"/>
            </a:pPr>
            <a:r>
              <a:rPr lang="en-US" dirty="0"/>
              <a:t>The environment of most factories were unhealthy. Some factories were too cold or too hot. Poor lighting caused eye strain for some. Loud noise from machines sometimes damaged hearing or was deafening. Some experienced lung problems or lung disease because of small </a:t>
            </a:r>
            <a:r>
              <a:rPr lang="en-US" dirty="0" err="1"/>
              <a:t>fibres</a:t>
            </a:r>
            <a:r>
              <a:rPr lang="en-US" dirty="0"/>
              <a:t> in the air.</a:t>
            </a:r>
          </a:p>
          <a:p>
            <a:pPr marL="285750" indent="-285750">
              <a:buFont typeface="Wingdings" charset="2"/>
              <a:buChar char="§"/>
            </a:pPr>
            <a:endParaRPr lang="en-US" dirty="0"/>
          </a:p>
          <a:p>
            <a:pPr marL="285750" indent="-285750">
              <a:buFont typeface="Wingdings" charset="2"/>
              <a:buChar char="§"/>
            </a:pPr>
            <a:r>
              <a:rPr lang="en-US" dirty="0"/>
              <a:t>The machines were not always safe. It was easy for workers to catch a finger or on arm in equipment. People became tired from working for such long hours which made the chance of accidents higher.</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6071" y="1740274"/>
            <a:ext cx="5080000" cy="3771900"/>
          </a:xfrm>
          <a:prstGeom prst="rect">
            <a:avLst/>
          </a:prstGeom>
        </p:spPr>
      </p:pic>
    </p:spTree>
    <p:extLst>
      <p:ext uri="{BB962C8B-B14F-4D97-AF65-F5344CB8AC3E}">
        <p14:creationId xmlns:p14="http://schemas.microsoft.com/office/powerpoint/2010/main" val="1775746981"/>
      </p:ext>
    </p:extLst>
  </p:cSld>
  <p:clrMapOvr>
    <a:masterClrMapping/>
  </p:clrMapOvr>
</p:sld>
</file>

<file path=ppt/theme/theme1.xml><?xml version="1.0" encoding="utf-8"?>
<a:theme xmlns:a="http://schemas.openxmlformats.org/drawingml/2006/main" name="Crop">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1668</TotalTime>
  <Words>1298</Words>
  <Application>Microsoft Macintosh PowerPoint</Application>
  <PresentationFormat>Widescreen</PresentationFormat>
  <Paragraphs>82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Franklin Gothic Book</vt:lpstr>
      <vt:lpstr>Wingdings</vt:lpstr>
      <vt:lpstr>Arial</vt:lpstr>
      <vt:lpstr>Crop</vt:lpstr>
      <vt:lpstr>Working conditions</vt:lpstr>
      <vt:lpstr>Working Conditions in Resource Industries and Factory Work</vt:lpstr>
      <vt:lpstr>Resource Industry: Logging</vt:lpstr>
      <vt:lpstr>Resource Industry: Mining</vt:lpstr>
      <vt:lpstr>Mining (cont.)</vt:lpstr>
      <vt:lpstr>PowerPoint Presentation</vt:lpstr>
      <vt:lpstr>Resource Industry: Fishing</vt:lpstr>
      <vt:lpstr>Factory Work</vt:lpstr>
      <vt:lpstr>Factory Work (cont.)</vt:lpstr>
      <vt:lpstr>Factory Work</vt:lpstr>
      <vt:lpstr>Child Labour</vt:lpstr>
      <vt:lpstr>Child Labour (cont)</vt:lpstr>
      <vt:lpstr>Women</vt:lpstr>
      <vt:lpstr>Women (Cont)</vt:lpstr>
      <vt:lpstr>Conclusion</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Revolution</dc:title>
  <dc:creator>Shawnee Paul</dc:creator>
  <cp:lastModifiedBy>Shawnee Paul</cp:lastModifiedBy>
  <cp:revision>50</cp:revision>
  <dcterms:created xsi:type="dcterms:W3CDTF">2020-04-21T04:26:00Z</dcterms:created>
  <dcterms:modified xsi:type="dcterms:W3CDTF">2020-04-23T00:56:18Z</dcterms:modified>
</cp:coreProperties>
</file>